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4"/>
    <p:sldMasterId id="2147483725" r:id="rId5"/>
    <p:sldMasterId id="214748372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Lato"/>
      <p:regular r:id="rId42"/>
      <p:bold r:id="rId43"/>
      <p:italic r:id="rId44"/>
      <p:boldItalic r:id="rId45"/>
    </p:embeddedFont>
    <p:embeddedFont>
      <p:font typeface="Anybody ExtraBold"/>
      <p:bold r:id="rId46"/>
      <p:boldItalic r:id="rId47"/>
    </p:embeddedFont>
    <p:embeddedFont>
      <p:font typeface="Lato Light"/>
      <p:regular r:id="rId48"/>
      <p:bold r:id="rId49"/>
      <p:italic r:id="rId50"/>
      <p:boldItalic r:id="rId51"/>
    </p:embeddedFont>
    <p:embeddedFont>
      <p:font typeface="Work Sans Medium"/>
      <p:regular r:id="rId52"/>
      <p:bold r:id="rId53"/>
      <p:italic r:id="rId54"/>
      <p:boldItalic r:id="rId55"/>
    </p:embeddedFont>
    <p:embeddedFont>
      <p:font typeface="Work Sans"/>
      <p:regular r:id="rId56"/>
      <p:bold r:id="rId57"/>
      <p:italic r:id="rId58"/>
      <p:boldItalic r:id="rId59"/>
    </p:embeddedFont>
    <p:embeddedFont>
      <p:font typeface="Work Sans SemiBold"/>
      <p:regular r:id="rId60"/>
      <p:bold r:id="rId61"/>
      <p:italic r:id="rId62"/>
      <p:boldItalic r:id="rId63"/>
    </p:embeddedFont>
    <p:embeddedFont>
      <p:font typeface="Inter Medium"/>
      <p:regular r:id="rId64"/>
      <p:bold r:id="rId65"/>
    </p:embeddedFont>
    <p:embeddedFont>
      <p:font typeface="Anybody Black"/>
      <p:bold r:id="rId66"/>
      <p:boldItalic r:id="rId67"/>
    </p:embeddedFont>
    <p:embeddedFont>
      <p:font typeface="Anybody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Lato-regular.fntdata"/><Relationship Id="rId41" Type="http://schemas.openxmlformats.org/officeDocument/2006/relationships/slide" Target="slides/slide34.xml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AnybodyExtraBold-bold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LatoLight-regular.fntdata"/><Relationship Id="rId47" Type="http://schemas.openxmlformats.org/officeDocument/2006/relationships/font" Target="fonts/AnybodyExtraBold-boldItalic.fntdata"/><Relationship Id="rId49" Type="http://schemas.openxmlformats.org/officeDocument/2006/relationships/font" Target="fonts/Lato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Anybody-boldItalic.fntdata"/><Relationship Id="rId70" Type="http://schemas.openxmlformats.org/officeDocument/2006/relationships/font" Target="fonts/Anybody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WorkSansSemiBold-italic.fntdata"/><Relationship Id="rId61" Type="http://schemas.openxmlformats.org/officeDocument/2006/relationships/font" Target="fonts/WorkSansSemiBold-bold.fntdata"/><Relationship Id="rId20" Type="http://schemas.openxmlformats.org/officeDocument/2006/relationships/slide" Target="slides/slide13.xml"/><Relationship Id="rId64" Type="http://schemas.openxmlformats.org/officeDocument/2006/relationships/font" Target="fonts/InterMedium-regular.fntdata"/><Relationship Id="rId63" Type="http://schemas.openxmlformats.org/officeDocument/2006/relationships/font" Target="fonts/WorkSansSemiBold-boldItalic.fntdata"/><Relationship Id="rId22" Type="http://schemas.openxmlformats.org/officeDocument/2006/relationships/slide" Target="slides/slide15.xml"/><Relationship Id="rId66" Type="http://schemas.openxmlformats.org/officeDocument/2006/relationships/font" Target="fonts/AnybodyBlack-bold.fntdata"/><Relationship Id="rId21" Type="http://schemas.openxmlformats.org/officeDocument/2006/relationships/slide" Target="slides/slide14.xml"/><Relationship Id="rId65" Type="http://schemas.openxmlformats.org/officeDocument/2006/relationships/font" Target="fonts/InterMedium-bold.fntdata"/><Relationship Id="rId24" Type="http://schemas.openxmlformats.org/officeDocument/2006/relationships/slide" Target="slides/slide17.xml"/><Relationship Id="rId68" Type="http://schemas.openxmlformats.org/officeDocument/2006/relationships/font" Target="fonts/Anybody-regular.fntdata"/><Relationship Id="rId23" Type="http://schemas.openxmlformats.org/officeDocument/2006/relationships/slide" Target="slides/slide16.xml"/><Relationship Id="rId67" Type="http://schemas.openxmlformats.org/officeDocument/2006/relationships/font" Target="fonts/AnybodyBlack-boldItalic.fntdata"/><Relationship Id="rId60" Type="http://schemas.openxmlformats.org/officeDocument/2006/relationships/font" Target="fonts/WorkSansSemiBold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Anybody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atoLight-boldItalic.fntdata"/><Relationship Id="rId50" Type="http://schemas.openxmlformats.org/officeDocument/2006/relationships/font" Target="fonts/LatoLight-italic.fntdata"/><Relationship Id="rId53" Type="http://schemas.openxmlformats.org/officeDocument/2006/relationships/font" Target="fonts/WorkSansMedium-bold.fntdata"/><Relationship Id="rId52" Type="http://schemas.openxmlformats.org/officeDocument/2006/relationships/font" Target="fonts/WorkSansMedium-regular.fntdata"/><Relationship Id="rId11" Type="http://schemas.openxmlformats.org/officeDocument/2006/relationships/slide" Target="slides/slide4.xml"/><Relationship Id="rId55" Type="http://schemas.openxmlformats.org/officeDocument/2006/relationships/font" Target="fonts/WorkSans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WorkSansMedium-italic.fntdata"/><Relationship Id="rId13" Type="http://schemas.openxmlformats.org/officeDocument/2006/relationships/slide" Target="slides/slide6.xml"/><Relationship Id="rId57" Type="http://schemas.openxmlformats.org/officeDocument/2006/relationships/font" Target="fonts/WorkSans-bold.fntdata"/><Relationship Id="rId12" Type="http://schemas.openxmlformats.org/officeDocument/2006/relationships/slide" Target="slides/slide5.xml"/><Relationship Id="rId56" Type="http://schemas.openxmlformats.org/officeDocument/2006/relationships/font" Target="fonts/WorkSans-regular.fntdata"/><Relationship Id="rId15" Type="http://schemas.openxmlformats.org/officeDocument/2006/relationships/slide" Target="slides/slide8.xml"/><Relationship Id="rId59" Type="http://schemas.openxmlformats.org/officeDocument/2006/relationships/font" Target="fonts/WorkSans-boldItalic.fntdata"/><Relationship Id="rId14" Type="http://schemas.openxmlformats.org/officeDocument/2006/relationships/slide" Target="slides/slide7.xml"/><Relationship Id="rId58" Type="http://schemas.openxmlformats.org/officeDocument/2006/relationships/font" Target="fonts/WorkSa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136332c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136332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12aa617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12aa617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221f9abb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221f9ab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1c49cda0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51c49cda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221f9abb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221f9abb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221f9abb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5221f9abb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221f9abb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221f9abb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221f9abb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221f9abb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221f9ab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221f9ab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1c49cda0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1c49cda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12aa617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512aa617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136332c5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4136332c5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221f9abb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221f9abb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1c49cda0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1c49cda0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5221f9abb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5221f9abb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12f0bb0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12f0bb0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221f9abb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5221f9abb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5030b784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5030b784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12f0bb07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12f0bb07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5221f9ab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5221f9ab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12f0bb07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512f0bb0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01111ff97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201111ff97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bcbfa1a8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4bcbfa1a8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512aa6175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512aa6175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136332c5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4136332c5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136332c5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4136332c5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d155fbd7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1d155fbd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Tu feedback es muy importante.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 importante recordar que al final de cada Homework o Guia de clase, tendrás acceso a un formulario para reportar mejoras (o errores) de los recursos educativos que vas usando y de esta forma podremos accionar y mejorar la experiencia de ustedes y los que vendrán.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(Recomendamos que el instructor pueda abrir el formulario)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d6548f87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1d6548f87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6548f87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d6548f87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f70f42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f70f42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Obligatoria.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Usar para los temas más importantes de la clase, donde se introducen conceptos que se ven en varios slides. No hay que usarla para todos los temas.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bcbfa1a8a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bcbfa1a8a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3be76741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e3be76741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1c49cda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1c49cda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1c49cda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1c49cda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1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1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1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1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7.png"/><Relationship Id="rId3" Type="http://schemas.openxmlformats.org/officeDocument/2006/relationships/image" Target="../media/image1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4.png"/><Relationship Id="rId3" Type="http://schemas.openxmlformats.org/officeDocument/2006/relationships/image" Target="../media/image1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1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Relationship Id="rId3" Type="http://schemas.openxmlformats.org/officeDocument/2006/relationships/image" Target="../media/image1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1">
  <p:cSld name="SECTION_HEADER_2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1">
  <p:cSld name="TITLE_AND_BODY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2">
  <p:cSld name="SECTION_HEADER_3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1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4">
  <p:cSld name="TITLE_AND_BODY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31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3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6">
  <p:cSld name="TITLE_AND_BODY_1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3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7">
  <p:cSld name="TITLE_AND_BODY_1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">
  <p:cSld name="TITLE_AND_BODY_1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0">
  <p:cSld name="TITLE_AND_BODY_2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4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42"/>
          <p:cNvSpPr txBox="1"/>
          <p:nvPr>
            <p:ph idx="1" type="subTitle"/>
          </p:nvPr>
        </p:nvSpPr>
        <p:spPr>
          <a:xfrm>
            <a:off x="311700" y="2834125"/>
            <a:ext cx="85206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4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4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9" name="Google Shape;159;p44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4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4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47"/>
          <p:cNvSpPr txBox="1"/>
          <p:nvPr>
            <p:ph idx="1" type="body"/>
          </p:nvPr>
        </p:nvSpPr>
        <p:spPr>
          <a:xfrm>
            <a:off x="311700" y="1389600"/>
            <a:ext cx="28080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4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4" name="Google Shape;174;p4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9"/>
          <p:cNvSpPr txBox="1"/>
          <p:nvPr>
            <p:ph type="title"/>
          </p:nvPr>
        </p:nvSpPr>
        <p:spPr>
          <a:xfrm>
            <a:off x="265500" y="1233175"/>
            <a:ext cx="4045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8" name="Google Shape;178;p49"/>
          <p:cNvSpPr txBox="1"/>
          <p:nvPr>
            <p:ph idx="1" type="subTitle"/>
          </p:nvPr>
        </p:nvSpPr>
        <p:spPr>
          <a:xfrm>
            <a:off x="265500" y="2803075"/>
            <a:ext cx="404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0" name="Google Shape;180;p49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3" name="Google Shape;183;p5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1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6" name="Google Shape;186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7" name="Google Shape;187;p5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55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99" name="Google Shape;199;p55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0" name="Google Shape;21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" name="Google Shape;22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9" name="Google Shape;22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3" name="Google Shape;233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" name="Google Shape;234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8" name="Google Shape;23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" name="Google Shape;24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68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6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7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7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7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7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7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7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7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79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4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4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7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jp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jp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6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Relationship Id="rId4" Type="http://schemas.openxmlformats.org/officeDocument/2006/relationships/image" Target="../media/image50.png"/><Relationship Id="rId5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jp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g"/><Relationship Id="rId4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Relationship Id="rId4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Relationship Id="rId4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jp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jp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hyperlink" Target="https://docs.google.com/forms/d/e/1FAIpQLSe1MybH_Y-xcp1RP0jKPLndLdJYg8cwyHkSb9MwSrEjoxyzWg/viewform" TargetMode="External"/><Relationship Id="rId5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Relationship Id="rId4" Type="http://schemas.openxmlformats.org/officeDocument/2006/relationships/hyperlink" Target="https://twitter.com/soyhenry_ok" TargetMode="External"/><Relationship Id="rId9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hyperlink" Target="https://www.youtube.com/@soyhenryok" TargetMode="External"/><Relationship Id="rId7" Type="http://schemas.openxmlformats.org/officeDocument/2006/relationships/image" Target="../media/image57.png"/><Relationship Id="rId8" Type="http://schemas.openxmlformats.org/officeDocument/2006/relationships/hyperlink" Target="https://www.facebook.com/soyhenryok" TargetMode="External"/><Relationship Id="rId11" Type="http://schemas.openxmlformats.org/officeDocument/2006/relationships/image" Target="../media/image56.png"/><Relationship Id="rId10" Type="http://schemas.openxmlformats.org/officeDocument/2006/relationships/hyperlink" Target="https://www.linkedin.com/school/henryok/" TargetMode="External"/><Relationship Id="rId13" Type="http://schemas.openxmlformats.org/officeDocument/2006/relationships/image" Target="../media/image63.png"/><Relationship Id="rId12" Type="http://schemas.openxmlformats.org/officeDocument/2006/relationships/hyperlink" Target="https://www.instagram.com/soyhenry_ok/?hl=es" TargetMode="External"/><Relationship Id="rId15" Type="http://schemas.openxmlformats.org/officeDocument/2006/relationships/image" Target="../media/image60.png"/><Relationship Id="rId14" Type="http://schemas.openxmlformats.org/officeDocument/2006/relationships/hyperlink" Target="https://www.soyhenry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jp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jp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80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278" name="Google Shape;278;p80"/>
          <p:cNvSpPr txBox="1"/>
          <p:nvPr/>
        </p:nvSpPr>
        <p:spPr>
          <a:xfrm>
            <a:off x="3884800" y="1541275"/>
            <a:ext cx="4701900" cy="147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Power Query Avanzado</a:t>
            </a:r>
            <a:endParaRPr b="1" sz="45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79" name="Google Shape;279;p80"/>
          <p:cNvSpPr txBox="1"/>
          <p:nvPr/>
        </p:nvSpPr>
        <p:spPr>
          <a:xfrm>
            <a:off x="4829500" y="2863525"/>
            <a:ext cx="28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1"/>
                </a:solidFill>
              </a:rPr>
              <a:t>Data Science</a:t>
            </a:r>
            <a:endParaRPr sz="1500">
              <a:solidFill>
                <a:srgbClr val="FFFF0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9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¿Qué son?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53" name="Google Shape;353;p89"/>
          <p:cNvSpPr txBox="1"/>
          <p:nvPr/>
        </p:nvSpPr>
        <p:spPr>
          <a:xfrm>
            <a:off x="738700" y="1851300"/>
            <a:ext cx="78012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nybody"/>
              <a:buChar char="➜"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En M, una función es una asignación de un conjunto de valores de entrada a un único valor de salida.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2200"/>
              <a:buFont typeface="Anybody"/>
              <a:buChar char="➜"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Una consulta de lenguaje de fórmula M de Power Query se compone de pasos de expresión de fórmula que crean una consulta de mashup.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0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59" name="Google Shape;359;p90"/>
          <p:cNvSpPr txBox="1"/>
          <p:nvPr/>
        </p:nvSpPr>
        <p:spPr>
          <a:xfrm>
            <a:off x="738700" y="1851300"/>
            <a:ext cx="78012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Una expresión let podría contener una variable Source que sea igual al valor de Text.Proper() y produzca un valor de texto en mayúsculas y minúsculas.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60" name="Google Shape;36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225" y="3236400"/>
            <a:ext cx="4717911" cy="14613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1"/>
          <p:cNvSpPr txBox="1"/>
          <p:nvPr/>
        </p:nvSpPr>
        <p:spPr>
          <a:xfrm flipH="1" rot="-60279">
            <a:off x="1662252" y="1603560"/>
            <a:ext cx="4842144" cy="1123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Biblioteca</a:t>
            </a:r>
            <a:endParaRPr b="1"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66" name="Google Shape;36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2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¿Qué es?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2" name="Google Shape;372;p92"/>
          <p:cNvSpPr txBox="1"/>
          <p:nvPr/>
        </p:nvSpPr>
        <p:spPr>
          <a:xfrm>
            <a:off x="671400" y="1781425"/>
            <a:ext cx="7801200" cy="28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 incluye un conjunto común de definiciones disponibles para su uso desde una expresión llamada </a:t>
            </a:r>
            <a:r>
              <a:rPr lang="en" sz="22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biblioteca</a:t>
            </a: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Estas definiciones consisten en un conjunto de valores con nombre</a:t>
            </a: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Algunas de las más importantes son las que nos permiten acceder a fuentes de datos, como </a:t>
            </a:r>
            <a:r>
              <a:rPr lang="en" sz="22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Web Contents</a:t>
            </a: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3"/>
          <p:cNvSpPr txBox="1"/>
          <p:nvPr/>
        </p:nvSpPr>
        <p:spPr>
          <a:xfrm>
            <a:off x="635600" y="682075"/>
            <a:ext cx="81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Web Contents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8" name="Google Shape;378;p93"/>
          <p:cNvSpPr txBox="1"/>
          <p:nvPr/>
        </p:nvSpPr>
        <p:spPr>
          <a:xfrm>
            <a:off x="671400" y="1697550"/>
            <a:ext cx="78012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Esta función permite conexiones a API´s y entender su funcionamiento, ayuda a extraer datos disponibilizados mediante ellas</a:t>
            </a: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Su sintaxis es:</a:t>
            </a:r>
            <a:endParaRPr sz="2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79" name="Google Shape;3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225" y="3766200"/>
            <a:ext cx="7616051" cy="5882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4"/>
          <p:cNvSpPr txBox="1"/>
          <p:nvPr/>
        </p:nvSpPr>
        <p:spPr>
          <a:xfrm>
            <a:off x="635600" y="529675"/>
            <a:ext cx="81693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Web Contents: 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campos de registros</a:t>
            </a:r>
            <a:endParaRPr b="1" sz="3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85" name="Google Shape;385;p94"/>
          <p:cNvPicPr preferRelativeResize="0"/>
          <p:nvPr/>
        </p:nvPicPr>
        <p:blipFill rotWithShape="1">
          <a:blip r:embed="rId4">
            <a:alphaModFix/>
          </a:blip>
          <a:srcRect b="42199" l="0" r="0" t="0"/>
          <a:stretch/>
        </p:blipFill>
        <p:spPr>
          <a:xfrm>
            <a:off x="635600" y="1882200"/>
            <a:ext cx="7943600" cy="289033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5"/>
          <p:cNvSpPr txBox="1"/>
          <p:nvPr/>
        </p:nvSpPr>
        <p:spPr>
          <a:xfrm>
            <a:off x="635600" y="682075"/>
            <a:ext cx="81693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Web Contents: 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campos de registros</a:t>
            </a:r>
            <a:endParaRPr b="1" sz="3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91" name="Google Shape;391;p95"/>
          <p:cNvPicPr preferRelativeResize="0"/>
          <p:nvPr/>
        </p:nvPicPr>
        <p:blipFill rotWithShape="1">
          <a:blip r:embed="rId4">
            <a:alphaModFix/>
          </a:blip>
          <a:srcRect b="0" l="0" r="0" t="57386"/>
          <a:stretch/>
        </p:blipFill>
        <p:spPr>
          <a:xfrm>
            <a:off x="635600" y="2306177"/>
            <a:ext cx="7943600" cy="21309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6"/>
          <p:cNvSpPr txBox="1"/>
          <p:nvPr/>
        </p:nvSpPr>
        <p:spPr>
          <a:xfrm>
            <a:off x="635600" y="682075"/>
            <a:ext cx="81693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Web Contents: 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Ejemplos</a:t>
            </a:r>
            <a:endParaRPr b="1" sz="3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97" name="Google Shape;39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00" y="2002675"/>
            <a:ext cx="3695700" cy="24288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398" name="Google Shape;39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3850" y="1752388"/>
            <a:ext cx="4627700" cy="292946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7"/>
          <p:cNvSpPr txBox="1"/>
          <p:nvPr/>
        </p:nvSpPr>
        <p:spPr>
          <a:xfrm flipH="1" rot="-60372">
            <a:off x="1662232" y="1598610"/>
            <a:ext cx="5415535" cy="1123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Parámetros</a:t>
            </a:r>
            <a:endParaRPr b="1"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04" name="Google Shape;40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8"/>
          <p:cNvSpPr txBox="1"/>
          <p:nvPr/>
        </p:nvSpPr>
        <p:spPr>
          <a:xfrm>
            <a:off x="1082875" y="4534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¿Para qué sirven?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10" name="Google Shape;410;p98"/>
          <p:cNvSpPr txBox="1"/>
          <p:nvPr/>
        </p:nvSpPr>
        <p:spPr>
          <a:xfrm>
            <a:off x="584725" y="1641425"/>
            <a:ext cx="78153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Un parámetro sirve como una forma de almacenar y administrar fácilmente un valor que se puede reutilizar.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Los parámetros le brindan la flexibilidad de cambiar dinámicamente la salida de sus consultas en función de su valor. 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1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85" name="Google Shape;285;p81"/>
          <p:cNvSpPr txBox="1"/>
          <p:nvPr/>
        </p:nvSpPr>
        <p:spPr>
          <a:xfrm>
            <a:off x="3562050" y="2102600"/>
            <a:ext cx="54384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Lenguaje M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Funciones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Biblioteca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Parámetros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Modelo relacional Power BI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86" name="Google Shape;286;p81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81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288" name="Google Shape;288;p81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1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1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1" name="Google Shape;291;p81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9"/>
          <p:cNvSpPr txBox="1"/>
          <p:nvPr/>
        </p:nvSpPr>
        <p:spPr>
          <a:xfrm>
            <a:off x="1082875" y="4534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¿Para qué se usan?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16" name="Google Shape;416;p99"/>
          <p:cNvSpPr txBox="1"/>
          <p:nvPr/>
        </p:nvSpPr>
        <p:spPr>
          <a:xfrm>
            <a:off x="656925" y="1509500"/>
            <a:ext cx="7785000" cy="3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Cambiar los valores de los argumentos para determinadas transformaciones y funciones de origen de datos.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Entradas en funciones personalizadas.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17" name="Google Shape;41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675" y="3147975"/>
            <a:ext cx="3633850" cy="14104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sp>
        <p:nvSpPr>
          <p:cNvPr id="418" name="Google Shape;418;p99"/>
          <p:cNvSpPr txBox="1"/>
          <p:nvPr/>
        </p:nvSpPr>
        <p:spPr>
          <a:xfrm>
            <a:off x="656925" y="3033000"/>
            <a:ext cx="42069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ybody"/>
              <a:buChar char="➜"/>
            </a:pPr>
            <a:r>
              <a:rPr lang="en" sz="2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Puede administrar fácil- mente sus parámetros dentro de la ventana Administrar parámetros. </a:t>
            </a:r>
            <a:endParaRPr sz="2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0"/>
          <p:cNvSpPr txBox="1"/>
          <p:nvPr/>
        </p:nvSpPr>
        <p:spPr>
          <a:xfrm flipH="1" rot="-60279">
            <a:off x="1670652" y="1603485"/>
            <a:ext cx="4842144" cy="2062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Modelo </a:t>
            </a: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relacional</a:t>
            </a:r>
            <a:endParaRPr b="1"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24" name="Google Shape;42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1"/>
          <p:cNvSpPr txBox="1"/>
          <p:nvPr/>
        </p:nvSpPr>
        <p:spPr>
          <a:xfrm>
            <a:off x="1082875" y="4534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Importancia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30" name="Google Shape;430;p101"/>
          <p:cNvSpPr txBox="1"/>
          <p:nvPr/>
        </p:nvSpPr>
        <p:spPr>
          <a:xfrm>
            <a:off x="654600" y="1655400"/>
            <a:ext cx="78153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Las relaciones entre las tablas que se conectan a Power BI, son necesarias para calcular con precisión los resultados y mostrar la información correcta en los informes.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Pueden generarse automática o manualmente.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 importante comprender las relaciones en Power BI Desktop, cómo crearlas y editarlas. 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2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Creación automática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36" name="Google Shape;436;p102"/>
          <p:cNvPicPr preferRelativeResize="0"/>
          <p:nvPr/>
        </p:nvPicPr>
        <p:blipFill rotWithShape="1">
          <a:blip r:embed="rId4">
            <a:alphaModFix/>
          </a:blip>
          <a:srcRect b="0" l="0" r="31262" t="0"/>
          <a:stretch/>
        </p:blipFill>
        <p:spPr>
          <a:xfrm>
            <a:off x="366625" y="1192375"/>
            <a:ext cx="4860725" cy="11450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pic>
        <p:nvPicPr>
          <p:cNvPr id="437" name="Google Shape;43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2600" y="1760550"/>
            <a:ext cx="4402750" cy="31187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sp>
        <p:nvSpPr>
          <p:cNvPr id="438" name="Google Shape;438;p102"/>
          <p:cNvSpPr txBox="1"/>
          <p:nvPr/>
        </p:nvSpPr>
        <p:spPr>
          <a:xfrm>
            <a:off x="702075" y="2607375"/>
            <a:ext cx="34212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Si se consultan dos o más tablas al mismo tiempo, Power BI intenta buscar y crear relaciones automáticas. </a:t>
            </a:r>
            <a:endParaRPr sz="1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Si hay relaciones potenciales, esas relaciones se crean automáticamente. </a:t>
            </a:r>
            <a:endParaRPr sz="1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3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Creación manual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44" name="Google Shape;444;p103"/>
          <p:cNvPicPr preferRelativeResize="0"/>
          <p:nvPr/>
        </p:nvPicPr>
        <p:blipFill rotWithShape="1">
          <a:blip r:embed="rId4">
            <a:alphaModFix/>
          </a:blip>
          <a:srcRect b="0" l="0" r="31262" t="0"/>
          <a:stretch/>
        </p:blipFill>
        <p:spPr>
          <a:xfrm>
            <a:off x="366625" y="1192375"/>
            <a:ext cx="4637099" cy="10923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  <p:sp>
        <p:nvSpPr>
          <p:cNvPr id="445" name="Google Shape;445;p103"/>
          <p:cNvSpPr txBox="1"/>
          <p:nvPr/>
        </p:nvSpPr>
        <p:spPr>
          <a:xfrm>
            <a:off x="366625" y="2719200"/>
            <a:ext cx="36480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En la pestaña Modelado, seleccione Administrar relaciones &gt; Nuevo, pueden crearse relaciones manuales siguiendo los pasos en las distintas ventanas emergentes.</a:t>
            </a:r>
            <a:endParaRPr sz="1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46" name="Google Shape;446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4275" y="2034865"/>
            <a:ext cx="4229100" cy="288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526" y="893900"/>
            <a:ext cx="3316650" cy="280864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4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Editar una relación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53" name="Google Shape;45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225" y="1260925"/>
            <a:ext cx="4300794" cy="36463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5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Cardinalidad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59" name="Google Shape;45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284" y="1510883"/>
            <a:ext cx="7877100" cy="3004667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6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Cardinalidad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65" name="Google Shape;465;p106"/>
          <p:cNvSpPr txBox="1"/>
          <p:nvPr/>
        </p:nvSpPr>
        <p:spPr>
          <a:xfrm>
            <a:off x="391350" y="1488950"/>
            <a:ext cx="82743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nybody"/>
              <a:buChar char="➜"/>
            </a:pPr>
            <a:r>
              <a:rPr lang="en" sz="17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(1 : 1):</a:t>
            </a: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n" sz="17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</a:t>
            </a: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Para las entidades “Profesor” y “Cubículo”, a un profesor se le asigna sólo un cubículo y un cubículo se le asigna a un sólo profesor.</a:t>
            </a:r>
            <a:endParaRPr sz="17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nybody"/>
              <a:buChar char="➜"/>
            </a:pPr>
            <a:r>
              <a:rPr lang="en" sz="17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(1 : *):</a:t>
            </a: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n" sz="17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</a:t>
            </a: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A un país pertenecen muchas ciudades pero cada una de esas ciudades pertenece a un solo país. </a:t>
            </a:r>
            <a:endParaRPr sz="17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nybody"/>
              <a:buChar char="➜"/>
            </a:pPr>
            <a:r>
              <a:rPr lang="en" sz="17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(* : 1):</a:t>
            </a: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es el tipo de relación más común y predeterminado. </a:t>
            </a:r>
            <a:r>
              <a:rPr lang="en" sz="17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</a:t>
            </a: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en un esquema geográfico que tenga las tablas Región, Estado y Ciudad muchos estados pertenecen a una región determinada, pero los mismos estados no pueden pertenecer a dos regiones diferentes.</a:t>
            </a:r>
            <a:endParaRPr sz="17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nybody"/>
              <a:buChar char="➜"/>
            </a:pPr>
            <a:r>
              <a:rPr lang="en" sz="1700">
                <a:solidFill>
                  <a:srgbClr val="7600FF"/>
                </a:solidFill>
                <a:latin typeface="Anybody"/>
                <a:ea typeface="Anybody"/>
                <a:cs typeface="Anybody"/>
                <a:sym typeface="Anybody"/>
              </a:rPr>
              <a:t>(* : *):</a:t>
            </a: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n" sz="17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</a:t>
            </a:r>
            <a:r>
              <a:rPr lang="en" sz="1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Un estudiante puede leer varios libros en el transcurso del año, y a su vez cada libro es leído por muchos estudiantes.</a:t>
            </a:r>
            <a:endParaRPr sz="17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7"/>
          <p:cNvSpPr txBox="1"/>
          <p:nvPr/>
        </p:nvSpPr>
        <p:spPr>
          <a:xfrm>
            <a:off x="576275" y="453475"/>
            <a:ext cx="78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Propósito de la relación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71" name="Google Shape;47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688" y="1344775"/>
            <a:ext cx="6010275" cy="3467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08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43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43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¿ P R E G U N T A S ?</a:t>
            </a:r>
            <a:endParaRPr b="1" i="0" sz="43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8450" y="808352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2"/>
          <p:cNvSpPr txBox="1"/>
          <p:nvPr/>
        </p:nvSpPr>
        <p:spPr>
          <a:xfrm>
            <a:off x="-100850" y="597725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</a:t>
            </a:r>
            <a:r>
              <a:rPr b="1" i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</a:t>
            </a:r>
            <a:r>
              <a:rPr b="1" i="0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</a:t>
            </a: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98" name="Google Shape;298;p82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9" name="Google Shape;299;p82"/>
          <p:cNvSpPr txBox="1"/>
          <p:nvPr/>
        </p:nvSpPr>
        <p:spPr>
          <a:xfrm>
            <a:off x="0" y="1675750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dk1"/>
                </a:solidFill>
                <a:highlight>
                  <a:schemeClr val="lt1"/>
                </a:highlight>
                <a:latin typeface="Anybody"/>
                <a:ea typeface="Anybody"/>
                <a:cs typeface="Anybody"/>
                <a:sym typeface="Anybody"/>
              </a:rPr>
              <a:t>Al finalizar esta lecture estarás en la capacidad de…</a:t>
            </a:r>
            <a:endParaRPr b="1" i="1" sz="1900">
              <a:solidFill>
                <a:schemeClr val="dk1"/>
              </a:solidFill>
              <a:highlight>
                <a:schemeClr val="lt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00" name="Google Shape;300;p82"/>
          <p:cNvSpPr txBox="1"/>
          <p:nvPr/>
        </p:nvSpPr>
        <p:spPr>
          <a:xfrm>
            <a:off x="727950" y="2716975"/>
            <a:ext cx="7688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Comprender funcionalidades avanzadas de Power Query.</a:t>
            </a:r>
            <a:endParaRPr sz="18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Conocer el Lenguaje M.</a:t>
            </a:r>
            <a:endParaRPr sz="18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Crear y administrar relaciones entre tablas en Power BI.</a:t>
            </a:r>
            <a:endParaRPr sz="18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9"/>
          <p:cNvSpPr txBox="1"/>
          <p:nvPr/>
        </p:nvSpPr>
        <p:spPr>
          <a:xfrm>
            <a:off x="248800" y="23084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3" name="Google Shape;483;p109"/>
          <p:cNvSpPr txBox="1"/>
          <p:nvPr/>
        </p:nvSpPr>
        <p:spPr>
          <a:xfrm>
            <a:off x="1254100" y="1130075"/>
            <a:ext cx="6486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01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Vamos al programa…</a:t>
            </a:r>
            <a:endParaRPr sz="3600">
              <a:solidFill>
                <a:srgbClr val="FFFF01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  <p:pic>
        <p:nvPicPr>
          <p:cNvPr id="484" name="Google Shape;48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766" y="2409375"/>
            <a:ext cx="6414473" cy="21471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chemeClr val="lt1">
                <a:alpha val="84000"/>
              </a:scheme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0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490" name="Google Shape;490;p110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91" name="Google Shape;49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111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497" name="Google Shape;497;p111"/>
          <p:cNvSpPr txBox="1"/>
          <p:nvPr/>
        </p:nvSpPr>
        <p:spPr>
          <a:xfrm>
            <a:off x="4152625" y="1811975"/>
            <a:ext cx="43932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Próxima lecture</a:t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98" name="Google Shape;498;p111"/>
          <p:cNvSpPr txBox="1"/>
          <p:nvPr/>
        </p:nvSpPr>
        <p:spPr>
          <a:xfrm>
            <a:off x="4076425" y="2140800"/>
            <a:ext cx="4991400" cy="75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DAX</a:t>
            </a:r>
            <a:endParaRPr sz="43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12"/>
          <p:cNvSpPr txBox="1"/>
          <p:nvPr/>
        </p:nvSpPr>
        <p:spPr>
          <a:xfrm>
            <a:off x="696550" y="2829288"/>
            <a:ext cx="2915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¡Feedback!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04" name="Google Shape;504;p112"/>
          <p:cNvGrpSpPr/>
          <p:nvPr/>
        </p:nvGrpSpPr>
        <p:grpSpPr>
          <a:xfrm>
            <a:off x="1604497" y="1676713"/>
            <a:ext cx="1099200" cy="1099200"/>
            <a:chOff x="1683297" y="1643325"/>
            <a:chExt cx="1099200" cy="1099200"/>
          </a:xfrm>
        </p:grpSpPr>
        <p:sp>
          <p:nvSpPr>
            <p:cNvPr id="505" name="Google Shape;505;p112"/>
            <p:cNvSpPr/>
            <p:nvPr/>
          </p:nvSpPr>
          <p:spPr>
            <a:xfrm>
              <a:off x="1683297" y="1643325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6" name="Google Shape;506;p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892" y="1753903"/>
              <a:ext cx="878000" cy="8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" name="Google Shape;507;p112"/>
          <p:cNvSpPr txBox="1"/>
          <p:nvPr/>
        </p:nvSpPr>
        <p:spPr>
          <a:xfrm>
            <a:off x="4164350" y="2252725"/>
            <a:ext cx="44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Dispones de un </a:t>
            </a: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Work Sans SemiBold"/>
                <a:ea typeface="Work Sans SemiBold"/>
                <a:cs typeface="Work Sans SemiBold"/>
                <a:sym typeface="Work Sans SemiBold"/>
                <a:hlinkClick r:id="rId4"/>
              </a:rPr>
              <a:t>formulario </a:t>
            </a: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en:</a:t>
            </a:r>
            <a:endParaRPr sz="2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508" name="Google Shape;508;p112"/>
          <p:cNvGrpSpPr/>
          <p:nvPr/>
        </p:nvGrpSpPr>
        <p:grpSpPr>
          <a:xfrm>
            <a:off x="4839626" y="2898075"/>
            <a:ext cx="4119208" cy="461700"/>
            <a:chOff x="4839626" y="2267800"/>
            <a:chExt cx="4119208" cy="461700"/>
          </a:xfrm>
        </p:grpSpPr>
        <p:pic>
          <p:nvPicPr>
            <p:cNvPr id="509" name="Google Shape;509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321175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112"/>
            <p:cNvSpPr txBox="1"/>
            <p:nvPr/>
          </p:nvSpPr>
          <p:spPr>
            <a:xfrm>
              <a:off x="5191733" y="2267800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Homeworks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511" name="Google Shape;511;p112"/>
          <p:cNvGrpSpPr/>
          <p:nvPr/>
        </p:nvGrpSpPr>
        <p:grpSpPr>
          <a:xfrm>
            <a:off x="4839626" y="3566763"/>
            <a:ext cx="4119208" cy="461700"/>
            <a:chOff x="4839626" y="2791625"/>
            <a:chExt cx="4119208" cy="461700"/>
          </a:xfrm>
        </p:grpSpPr>
        <p:pic>
          <p:nvPicPr>
            <p:cNvPr id="512" name="Google Shape;512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844992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p112"/>
            <p:cNvSpPr txBox="1"/>
            <p:nvPr/>
          </p:nvSpPr>
          <p:spPr>
            <a:xfrm>
              <a:off x="5191733" y="27916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Guías de clase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514" name="Google Shape;514;p112"/>
          <p:cNvGrpSpPr/>
          <p:nvPr/>
        </p:nvGrpSpPr>
        <p:grpSpPr>
          <a:xfrm>
            <a:off x="4839626" y="4235475"/>
            <a:ext cx="4119208" cy="461700"/>
            <a:chOff x="4839626" y="3368825"/>
            <a:chExt cx="4119208" cy="461700"/>
          </a:xfrm>
        </p:grpSpPr>
        <p:pic>
          <p:nvPicPr>
            <p:cNvPr id="515" name="Google Shape;515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3422184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112"/>
            <p:cNvSpPr txBox="1"/>
            <p:nvPr/>
          </p:nvSpPr>
          <p:spPr>
            <a:xfrm>
              <a:off x="5191733" y="33688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Slack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517" name="Google Shape;517;p112"/>
          <p:cNvSpPr txBox="1"/>
          <p:nvPr/>
        </p:nvSpPr>
        <p:spPr>
          <a:xfrm flipH="1">
            <a:off x="6057650" y="1560675"/>
            <a:ext cx="22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Click on me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18" name="Google Shape;518;p112"/>
          <p:cNvSpPr/>
          <p:nvPr/>
        </p:nvSpPr>
        <p:spPr>
          <a:xfrm rot="10800000">
            <a:off x="735275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19" name="Google Shape;519;p112"/>
          <p:cNvSpPr/>
          <p:nvPr/>
        </p:nvSpPr>
        <p:spPr>
          <a:xfrm flipH="1" rot="10800000">
            <a:off x="673080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13"/>
          <p:cNvSpPr/>
          <p:nvPr/>
        </p:nvSpPr>
        <p:spPr>
          <a:xfrm>
            <a:off x="0" y="0"/>
            <a:ext cx="9144000" cy="1011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113"/>
          <p:cNvPicPr preferRelativeResize="0"/>
          <p:nvPr/>
        </p:nvPicPr>
        <p:blipFill rotWithShape="1">
          <a:blip r:embed="rId3">
            <a:alphaModFix/>
          </a:blip>
          <a:srcRect b="0" l="6433" r="10551" t="0"/>
          <a:stretch/>
        </p:blipFill>
        <p:spPr>
          <a:xfrm>
            <a:off x="1737975" y="1128000"/>
            <a:ext cx="5668049" cy="26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1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850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1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7413" y="3785065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1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469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13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554" y="3783307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13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85623" y="3785066"/>
            <a:ext cx="358486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13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5188" y="3785063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83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306" name="Google Shape;306;p83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07" name="Google Shape;307;p83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83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310" name="Google Shape;310;p83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1" name="Google Shape;311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83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13" name="Google Shape;313;p83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! :D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4"/>
          <p:cNvSpPr/>
          <p:nvPr/>
        </p:nvSpPr>
        <p:spPr>
          <a:xfrm>
            <a:off x="8380963" y="48200"/>
            <a:ext cx="583500" cy="392400"/>
          </a:xfrm>
          <a:prstGeom prst="roundRect">
            <a:avLst>
              <a:gd fmla="val 16667" name="adj"/>
            </a:avLst>
          </a:prstGeom>
          <a:solidFill>
            <a:srgbClr val="9F5C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84"/>
          <p:cNvCxnSpPr/>
          <p:nvPr/>
        </p:nvCxnSpPr>
        <p:spPr>
          <a:xfrm>
            <a:off x="437700" y="907225"/>
            <a:ext cx="830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425" y="120313"/>
            <a:ext cx="771601" cy="7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90799">
            <a:off x="215363" y="2641135"/>
            <a:ext cx="2194954" cy="219495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84"/>
          <p:cNvSpPr txBox="1"/>
          <p:nvPr/>
        </p:nvSpPr>
        <p:spPr>
          <a:xfrm flipH="1" rot="-60409">
            <a:off x="1108000" y="1830585"/>
            <a:ext cx="6812252" cy="2001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5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Power Query</a:t>
            </a:r>
            <a:endParaRPr sz="5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5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Avanzado</a:t>
            </a:r>
            <a:endParaRPr b="1" sz="5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5"/>
          <p:cNvSpPr txBox="1"/>
          <p:nvPr/>
        </p:nvSpPr>
        <p:spPr>
          <a:xfrm flipH="1" rot="-60279">
            <a:off x="1662252" y="1603560"/>
            <a:ext cx="4842144" cy="1123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Lenguaje M</a:t>
            </a:r>
            <a:endParaRPr b="1"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28" name="Google Shape;32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6"/>
          <p:cNvSpPr txBox="1"/>
          <p:nvPr/>
        </p:nvSpPr>
        <p:spPr>
          <a:xfrm>
            <a:off x="1082875" y="6820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¿Qué es?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34" name="Google Shape;334;p86"/>
          <p:cNvSpPr txBox="1"/>
          <p:nvPr/>
        </p:nvSpPr>
        <p:spPr>
          <a:xfrm>
            <a:off x="529675" y="1669600"/>
            <a:ext cx="80382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Power Query proporciona una potente experiencia de "obtención de datos" que abarca muchas características.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Cualquier mashup de datos de este tipo se expresa utilizando el lenguaje de fórmulas de Power Query (conocido informalmente como "M"). 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Los conectores que se desarrollan para Power BI se hacen en este lenguaje y a su vez cada expresión de pasos de transformación de una consulta, es código en M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7"/>
          <p:cNvSpPr txBox="1"/>
          <p:nvPr/>
        </p:nvSpPr>
        <p:spPr>
          <a:xfrm>
            <a:off x="1082875" y="682075"/>
            <a:ext cx="662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</a:t>
            </a:r>
            <a:endParaRPr b="1" sz="4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40" name="Google Shape;340;p87"/>
          <p:cNvSpPr txBox="1"/>
          <p:nvPr/>
        </p:nvSpPr>
        <p:spPr>
          <a:xfrm>
            <a:off x="529675" y="1669600"/>
            <a:ext cx="80382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Es 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importante aprender a interpretarlo para modificar transformaciones de manera más rápida. 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chemeClr val="dk1"/>
              </a:buClr>
              <a:buSzPts val="1900"/>
              <a:buFont typeface="Anybody"/>
              <a:buChar char="➜"/>
            </a:pP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Ejemplo: el error se podría corregir directamente desde la barra de fórmulas o el editor. Sin necesidad de eliminar el paso</a:t>
            </a:r>
            <a:r>
              <a:rPr lang="en" sz="19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.</a:t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41" name="Google Shape;34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882" y="3812300"/>
            <a:ext cx="7283443" cy="7389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47625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8"/>
          <p:cNvSpPr txBox="1"/>
          <p:nvPr/>
        </p:nvSpPr>
        <p:spPr>
          <a:xfrm flipH="1" rot="-60279">
            <a:off x="1662252" y="1603560"/>
            <a:ext cx="4842144" cy="1123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6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Funciones</a:t>
            </a:r>
            <a:endParaRPr b="1" sz="6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47" name="Google Shape;34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2">
            <a:off x="7797016" y="3015361"/>
            <a:ext cx="1140543" cy="227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